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  <p:sldMasterId id="2147483762" r:id="rId2"/>
    <p:sldMasterId id="2147483764" r:id="rId3"/>
  </p:sldMasterIdLst>
  <p:notesMasterIdLst>
    <p:notesMasterId r:id="rId21"/>
  </p:notesMasterIdLst>
  <p:handoutMasterIdLst>
    <p:handoutMasterId r:id="rId22"/>
  </p:handoutMasterIdLst>
  <p:sldIdLst>
    <p:sldId id="328" r:id="rId4"/>
    <p:sldId id="333" r:id="rId5"/>
    <p:sldId id="319" r:id="rId6"/>
    <p:sldId id="320" r:id="rId7"/>
    <p:sldId id="350" r:id="rId8"/>
    <p:sldId id="337" r:id="rId9"/>
    <p:sldId id="338" r:id="rId10"/>
    <p:sldId id="339" r:id="rId11"/>
    <p:sldId id="343" r:id="rId12"/>
    <p:sldId id="340" r:id="rId13"/>
    <p:sldId id="341" r:id="rId14"/>
    <p:sldId id="342" r:id="rId15"/>
    <p:sldId id="344" r:id="rId16"/>
    <p:sldId id="345" r:id="rId17"/>
    <p:sldId id="346" r:id="rId18"/>
    <p:sldId id="349" r:id="rId19"/>
    <p:sldId id="347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63300"/>
    <a:srgbClr val="00CC00"/>
    <a:srgbClr val="FF0066"/>
    <a:srgbClr val="FF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4581" autoAdjust="0"/>
  </p:normalViewPr>
  <p:slideViewPr>
    <p:cSldViewPr>
      <p:cViewPr varScale="1">
        <p:scale>
          <a:sx n="68" d="100"/>
          <a:sy n="68" d="100"/>
        </p:scale>
        <p:origin x="1662" y="60"/>
      </p:cViewPr>
      <p:guideLst>
        <p:guide orient="horz" pos="216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44" d="100"/>
          <a:sy n="44" d="100"/>
        </p:scale>
        <p:origin x="-1469" y="-6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t" anchorCtr="0" compatLnSpc="1">
            <a:prstTxWarp prst="textNoShape">
              <a:avLst/>
            </a:prstTxWarp>
          </a:bodyPr>
          <a:lstStyle>
            <a:lvl1pPr defTabSz="901630">
              <a:defRPr sz="1200" i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t" anchorCtr="0" compatLnSpc="1">
            <a:prstTxWarp prst="textNoShape">
              <a:avLst/>
            </a:prstTxWarp>
          </a:bodyPr>
          <a:lstStyle>
            <a:lvl1pPr algn="r" defTabSz="901630">
              <a:defRPr sz="1200" i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b" anchorCtr="0" compatLnSpc="1">
            <a:prstTxWarp prst="textNoShape">
              <a:avLst/>
            </a:prstTxWarp>
          </a:bodyPr>
          <a:lstStyle>
            <a:lvl1pPr defTabSz="901630">
              <a:defRPr sz="1200" i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b" anchorCtr="0" compatLnSpc="1">
            <a:prstTxWarp prst="textNoShape">
              <a:avLst/>
            </a:prstTxWarp>
          </a:bodyPr>
          <a:lstStyle>
            <a:lvl1pPr algn="r" defTabSz="901630">
              <a:defRPr sz="1200" i="0">
                <a:latin typeface="Comic Sans MS" pitchFamily="66" charset="0"/>
              </a:defRPr>
            </a:lvl1pPr>
          </a:lstStyle>
          <a:p>
            <a:pPr>
              <a:defRPr/>
            </a:pPr>
            <a:fld id="{3D50C4E6-1621-43E1-875D-D9743C433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83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t" anchorCtr="0" compatLnSpc="1">
            <a:prstTxWarp prst="textNoShape">
              <a:avLst/>
            </a:prstTxWarp>
          </a:bodyPr>
          <a:lstStyle>
            <a:lvl1pPr defTabSz="90163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t" anchorCtr="0" compatLnSpc="1">
            <a:prstTxWarp prst="textNoShape">
              <a:avLst/>
            </a:prstTxWarp>
          </a:bodyPr>
          <a:lstStyle>
            <a:lvl1pPr algn="r" defTabSz="90163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6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b" anchorCtr="0" compatLnSpc="1">
            <a:prstTxWarp prst="textNoShape">
              <a:avLst/>
            </a:prstTxWarp>
          </a:bodyPr>
          <a:lstStyle>
            <a:lvl1pPr defTabSz="90163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80" tIns="45091" rIns="90180" bIns="45091" numCol="1" anchor="b" anchorCtr="0" compatLnSpc="1">
            <a:prstTxWarp prst="textNoShape">
              <a:avLst/>
            </a:prstTxWarp>
          </a:bodyPr>
          <a:lstStyle>
            <a:lvl1pPr algn="r" defTabSz="901630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1502AFAC-A757-4876-BC4A-CF77B91EE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9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3B88AFA-E239-4FFE-B4DF-401F3E678ED1}" type="slidenum">
              <a:rPr lang="en-GB" i="0" smtClean="0">
                <a:latin typeface="Times New Roman" pitchFamily="18" charset="0"/>
              </a:rPr>
              <a:pPr/>
              <a:t>1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E95BD6C-8BF9-4815-8BD9-11FA45EE9A9A}" type="slidenum">
              <a:rPr lang="en-GB" i="0" smtClean="0">
                <a:latin typeface="Times New Roman" pitchFamily="18" charset="0"/>
              </a:rPr>
              <a:pPr/>
              <a:t>11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C26BD15-C7C8-4C4C-9174-52854C879055}" type="slidenum">
              <a:rPr lang="en-GB" i="0" smtClean="0">
                <a:latin typeface="Times New Roman" pitchFamily="18" charset="0"/>
              </a:rPr>
              <a:pPr/>
              <a:t>12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FEA3983-F1BF-4B9F-8EC4-6FB214236B9B}" type="slidenum">
              <a:rPr lang="en-GB" i="0" smtClean="0">
                <a:latin typeface="Times New Roman" pitchFamily="18" charset="0"/>
              </a:rPr>
              <a:pPr/>
              <a:t>13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DE651D7-A7C4-4D75-9E64-589BB0C30E74}" type="slidenum">
              <a:rPr lang="en-GB" i="0" smtClean="0">
                <a:latin typeface="Times New Roman" pitchFamily="18" charset="0"/>
              </a:rPr>
              <a:pPr/>
              <a:t>14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BC1B64B-E9B3-4009-96D5-878619784A9F}" type="slidenum">
              <a:rPr lang="en-GB" i="0" smtClean="0">
                <a:latin typeface="Times New Roman" pitchFamily="18" charset="0"/>
              </a:rPr>
              <a:pPr/>
              <a:t>15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DEFA984-F830-412E-B941-212C2EE3D067}" type="slidenum">
              <a:rPr lang="en-GB" i="0" smtClean="0">
                <a:latin typeface="Times New Roman" pitchFamily="18" charset="0"/>
              </a:rPr>
              <a:pPr/>
              <a:t>17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69A3B8A-5C3D-40DA-AD18-F4B244E260A3}" type="slidenum">
              <a:rPr lang="en-GB" i="0" smtClean="0">
                <a:latin typeface="Times New Roman" pitchFamily="18" charset="0"/>
              </a:rPr>
              <a:pPr/>
              <a:t>2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E6DF378-3E01-40FD-87B0-B822DFBF8644}" type="slidenum">
              <a:rPr lang="en-GB" i="0" smtClean="0">
                <a:latin typeface="Times New Roman" pitchFamily="18" charset="0"/>
              </a:rPr>
              <a:pPr/>
              <a:t>3</a:t>
            </a:fld>
            <a:endParaRPr lang="en-GB" i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447E045-9954-418C-A3CD-99D63EDEC16F}" type="slidenum">
              <a:rPr lang="en-GB" i="0" smtClean="0">
                <a:latin typeface="Times New Roman" pitchFamily="18" charset="0"/>
              </a:rPr>
              <a:pPr/>
              <a:t>4</a:t>
            </a:fld>
            <a:endParaRPr lang="en-GB" i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ABA2CC00-7ADE-4006-BBA4-23FA147E2CCF}" type="slidenum">
              <a:rPr lang="en-GB" i="0" smtClean="0">
                <a:latin typeface="Times New Roman" pitchFamily="18" charset="0"/>
              </a:rPr>
              <a:pPr/>
              <a:t>6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2D72EF8-A01E-4592-8B5D-32792D07015A}" type="slidenum">
              <a:rPr lang="en-GB" i="0" smtClean="0">
                <a:latin typeface="Times New Roman" pitchFamily="18" charset="0"/>
              </a:rPr>
              <a:pPr/>
              <a:t>7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63C4D9A-84F4-415C-A5BB-1D3537DBCE9E}" type="slidenum">
              <a:rPr lang="en-GB" i="0" smtClean="0">
                <a:latin typeface="Times New Roman" pitchFamily="18" charset="0"/>
              </a:rPr>
              <a:pPr/>
              <a:t>8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549D2AF-F2CA-4962-8F56-4220E61FF3FA}" type="slidenum">
              <a:rPr lang="en-GB" i="0" smtClean="0">
                <a:latin typeface="Times New Roman" pitchFamily="18" charset="0"/>
              </a:rPr>
              <a:pPr/>
              <a:t>9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630"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893" indent="-285728" defTabSz="90163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291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076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241" indent="-228583" defTabSz="90163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405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570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8734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5899" indent="-228583" defTabSz="90163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6A6DAAF-DD97-438B-BF22-78021BAE3B3F}" type="slidenum">
              <a:rPr lang="en-GB" i="0" smtClean="0">
                <a:latin typeface="Times New Roman" pitchFamily="18" charset="0"/>
              </a:rPr>
              <a:pPr/>
              <a:t>10</a:t>
            </a:fld>
            <a:endParaRPr lang="en-GB" i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48743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836613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743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5AB8A-FA1A-4464-8B2F-0EE1C360A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0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7890-76FD-40A2-8EAC-8D6FC7175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6F50-D385-4575-AEDF-B0CB8AD23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067-2698-44A4-AFC8-D8B5144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0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D8E6-D89C-42F0-939C-C9124DB80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18E128-F736-419E-8439-E5E6ABD495FC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E8E36-5208-4F7E-8C4A-3AC185EDFB6B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55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55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55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55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5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55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55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55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D1076-72F0-46EC-BEA0-93E157547D83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88C26-C30D-4818-B761-38412ED0EF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6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83C7F0-2FBF-466B-BADD-DB0720B9A281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09B3F-00A4-4466-BDCD-A5BEEBE989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26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CA78A-84BA-4A73-8059-DE918B5ED691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8389E-8687-4AB3-A4A6-EF7F9532F5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52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AB96F4-AE93-48C7-91A6-5873AB432C0A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4092-405E-4AC5-B7CC-3F82D8F632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209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FC7AE-C353-4DA1-B0AE-A1D55490DB16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5233B-0E19-4421-8E5C-F64E715E48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DABCE-C9D3-418D-A53D-754D7D3A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7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B2539-8EBD-4861-97E4-A8E1628C36A5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BA22E-BE90-47B3-8337-B175EE8AC1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E788A-2420-484D-A373-0EF3E790A8B4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6EA22-90D4-4078-AD05-16377AA365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99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82EA7-B291-4C8C-890F-78FF435F0A7F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4321F-54BC-4A4D-A375-4F9287CAF6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0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FFCDF-049C-498C-AD81-4B68682C6C91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21C79-2A4C-46E4-98D3-78DBA3A3DA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36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E33AE-FE4B-403F-BE1C-271EC2B32F49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707AB-96D2-4AE8-A047-808532590F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04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FA91F1-A533-40D2-AED3-51A2C5F91B46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3BA4C29-522F-4023-B899-CE0F8A3317D4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86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86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86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86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86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6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86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86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6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86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302B8F-9158-4082-AB54-D19FCFB8D181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AD6C2-85CE-46AF-998B-7676AC1401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4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F2109-3ABE-485C-8585-6A15ABE57C85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4EB18-18BB-4726-9D4F-5B9C112B64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55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20A6F-EA91-445F-BB61-846C36CA7E03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E083C-6125-4E5E-A249-D33BE0A733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55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5ECC6-100B-4118-BCDA-2AF683C54318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62D57-213B-4BE8-968B-E689A34759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2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B54A-5307-4740-9408-9192FA9E1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56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6B73AF-3F59-4688-BFB6-FCB40E500A1F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6B43-6182-4A16-93C5-C54931EA8D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72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DE2E8-C379-49CF-B622-7229D6A98847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7ACF8-447E-459D-814A-8F1BC90693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77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2DEB0C-7538-4D3C-A6D0-81C7CD7DFFF2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704D1-BFED-4FBE-AD70-2C2CD39A9A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58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9AFB1-48A5-45FD-8B82-E818D32A5E48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09534-6594-4A9A-9FB4-BFF6CFC421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27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FBCBFA-6E45-477D-A252-49109633E527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E8331-0874-4A3D-A480-3D0A6BED9D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857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07072-FE4E-4364-99DA-AF73B198FAE7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5D2FF-8D3D-45EA-8408-A164097D16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5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6047-C972-4597-8E36-2984575FF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3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3A5E1-6A5C-4228-9961-E06BAB7F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15BC-E099-4267-8D33-165C84AE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6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77D4-49A4-40B7-A41E-3AA878188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2140-6EBE-4788-9B6B-A6A10BF6C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5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D72C0-BD49-41BE-B654-8C2477385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FC67CD95-8387-4400-888D-085C1734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640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640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640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640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641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8641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8641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48641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641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6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6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6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6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3" grpId="0"/>
      <p:bldP spid="4864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64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64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64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64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864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+mn-lt"/>
              </a:defRPr>
            </a:lvl1pPr>
          </a:lstStyle>
          <a:p>
            <a:fld id="{42C6E9FB-C5CD-41A1-810A-E63C73635383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+mn-lt"/>
              </a:defRPr>
            </a:lvl1pPr>
          </a:lstStyle>
          <a:p>
            <a:fld id="{CE15EC33-4C64-4F5B-836B-CD2735277B7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45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45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45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45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45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5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45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645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45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5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45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45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45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45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45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45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645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+mn-lt"/>
              </a:defRPr>
            </a:lvl1pPr>
          </a:lstStyle>
          <a:p>
            <a:fld id="{2F53AB4E-E60A-4EB1-A95C-5A83F82FFC4C}" type="datetimeFigureOut">
              <a:rPr lang="en-US"/>
              <a:pPr/>
              <a:t>11/21/2019</a:t>
            </a:fld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latin typeface="+mn-lt"/>
              </a:defRPr>
            </a:lvl1pPr>
          </a:lstStyle>
          <a:p>
            <a:fld id="{CEF06B4B-66B1-4167-B68E-D4CDF548423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75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76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76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76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76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6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76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76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676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76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6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76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76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76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76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76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676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58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981075"/>
            <a:ext cx="7772400" cy="1470025"/>
          </a:xfrm>
        </p:spPr>
        <p:txBody>
          <a:bodyPr anchor="ctr"/>
          <a:lstStyle/>
          <a:p>
            <a:r>
              <a:rPr lang="en-GB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 Mary’s </a:t>
            </a:r>
            <a:br>
              <a:rPr lang="en-GB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Primary School</a:t>
            </a:r>
            <a:endParaRPr lang="en-US" sz="5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773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435100" y="3190875"/>
            <a:ext cx="5986463" cy="1397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Primary Two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Curriculum Information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September 2019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813" y="1700213"/>
            <a:ext cx="7272337" cy="5300662"/>
          </a:xfrm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Reading - Guided Reading, Shared Reading, Silent Reading, Modelled Reading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Running Records - Book Banding Scheme</a:t>
            </a:r>
          </a:p>
          <a:p>
            <a:pPr lvl="1">
              <a:buClr>
                <a:schemeClr val="folHlink"/>
              </a:buClr>
              <a:buSzPct val="60000"/>
              <a:buFont typeface="Wingdings" pitchFamily="2" charset="2"/>
              <a:buChar char="ü"/>
            </a:pPr>
            <a:r>
              <a:rPr lang="en-GB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 comprehension skills and answering in full sentences.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Library Books – change once a week. Library day is Friday, books to be returned then.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Important to develop a child’s interest in reading </a:t>
            </a:r>
          </a:p>
          <a:p>
            <a:pPr lvl="1">
              <a:buClr>
                <a:schemeClr val="folHlink"/>
              </a:buClr>
              <a:buSzPct val="60000"/>
              <a:buFont typeface="Wingdings" pitchFamily="2" charset="2"/>
              <a:buChar char="ü"/>
            </a:pPr>
            <a:r>
              <a:rPr lang="en-GB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Relaxing Readers – encourage child to read for enjoyment and to regularly change their Relaxing Reader.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Reading activities in classroom.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Preparation of reading at home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Read a range of materials</a:t>
            </a:r>
          </a:p>
          <a:p>
            <a:pPr>
              <a:buClr>
                <a:schemeClr val="folHlink"/>
              </a:buClr>
              <a:buSzPct val="60000"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LexiaCore5 program is part of the Literacy curriculum details will follow shortly.</a:t>
            </a: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Reading </a:t>
            </a:r>
            <a:b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540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Variety of forms studied</a:t>
            </a:r>
          </a:p>
          <a:p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Poetry</a:t>
            </a:r>
          </a:p>
          <a:p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Punctuation – capital letters and full stops</a:t>
            </a:r>
          </a:p>
          <a:p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Handwriting </a:t>
            </a:r>
          </a:p>
          <a:p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Various programs on computer – Word/2Simple Toolkit/</a:t>
            </a:r>
            <a:r>
              <a:rPr lang="en-GB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Read&amp;Write</a:t>
            </a: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etc.</a:t>
            </a:r>
          </a:p>
          <a:p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5400" dirty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</a:t>
            </a:r>
            <a:r>
              <a:rPr lang="en-GB" sz="4000" dirty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4000" dirty="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696200" cy="4624536"/>
          </a:xfrm>
        </p:spPr>
        <p:txBody>
          <a:bodyPr/>
          <a:lstStyle/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Number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Counting on and counting back up to and beyond 20 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Counting on in 2’s, 5’s and 10’s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Addition and Subtraction within 20 (building the foundations of place value) 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Measures, Handling Data, Shape and Space, Problem Solving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Lots of practical and interactive activities.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Maths  </a:t>
            </a:r>
            <a:b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540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Grow In Love Programme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Advent, Christmas, Lent, Easter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Saints Feast Days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Assemblies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Christmas Assembly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Prayers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Beginning and End of Year Mass</a:t>
            </a: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Religion</a:t>
            </a:r>
            <a:b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540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28800"/>
            <a:ext cx="7696200" cy="4840560"/>
          </a:xfrm>
        </p:spPr>
        <p:txBody>
          <a:bodyPr/>
          <a:lstStyle/>
          <a:p>
            <a:r>
              <a:rPr lang="en-GB" sz="2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Aim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to consolidate and reinforce the learning skills and knowledge that has gone on in school.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Spellings, Reading, Maths, English, other activities related to class work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 </a:t>
            </a:r>
            <a:r>
              <a:rPr lang="en-GB" sz="2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mins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(to include reading and spelling)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Important to check homework and sign reading record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Homework will be given on a Monday for the whole week and folders will be collected on Friday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Important – must do reading and spellings every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night.</a:t>
            </a:r>
          </a:p>
          <a:p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Lexia Core5 – very important tool to aid reading,       	writing and spelling.  Education City for both                 	Literacy &amp; Numeracy skills.</a:t>
            </a:r>
          </a:p>
          <a:p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Homework</a:t>
            </a:r>
            <a:b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540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Parent/Teacher meeting Friday 29</a:t>
            </a:r>
            <a:r>
              <a:rPr lang="en-GB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November 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Reports in June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Newsletters</a:t>
            </a:r>
          </a:p>
          <a:p>
            <a:pPr>
              <a:buFontTx/>
              <a:buNone/>
            </a:pPr>
            <a:r>
              <a:rPr lang="en-GB" sz="24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Assessment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Running records will be carried out each term or if required by teacher at any time</a:t>
            </a:r>
          </a:p>
          <a:p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Term 2 –MIST – Middle Infant Screening Test</a:t>
            </a: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 dirty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GB" sz="4000" dirty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Reporting to </a:t>
            </a:r>
            <a:r>
              <a:rPr lang="en-GB" sz="5400" dirty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Parents/Assessment</a:t>
            </a:r>
            <a:br>
              <a:rPr lang="en-US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endParaRPr lang="en-GB" sz="5400" dirty="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1079500"/>
          </a:xfrm>
          <a:solidFill>
            <a:schemeClr val="accent1"/>
          </a:solidFill>
        </p:spPr>
        <p:txBody>
          <a:bodyPr/>
          <a:lstStyle/>
          <a:p>
            <a:r>
              <a:rPr lang="en-GB" sz="5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Information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484784"/>
            <a:ext cx="6552728" cy="5112568"/>
          </a:xfrm>
        </p:spPr>
        <p:txBody>
          <a:bodyPr/>
          <a:lstStyle/>
          <a:p>
            <a:r>
              <a:rPr lang="en-GB" sz="2000" dirty="0"/>
              <a:t>Birthdays – </a:t>
            </a:r>
            <a:r>
              <a:rPr lang="en-GB" sz="2000" i="1" dirty="0"/>
              <a:t>invitations parent-to-parent</a:t>
            </a:r>
          </a:p>
          <a:p>
            <a:r>
              <a:rPr lang="en-GB" sz="2000" dirty="0"/>
              <a:t>Fundraising – </a:t>
            </a:r>
            <a:r>
              <a:rPr lang="en-GB" sz="2000" i="1" dirty="0"/>
              <a:t>various events will be organised through the year, your participation is greatly appreciated. Everything we raise will be either for a worth while charity or go directly to your child’s education.</a:t>
            </a:r>
          </a:p>
          <a:p>
            <a:r>
              <a:rPr lang="en-GB" sz="2000" dirty="0"/>
              <a:t>Car Parking – </a:t>
            </a:r>
            <a:r>
              <a:rPr lang="en-GB" sz="2000" i="1" dirty="0"/>
              <a:t>don’t park in bus lane or in front of the gates in case of emergency</a:t>
            </a:r>
          </a:p>
          <a:p>
            <a:r>
              <a:rPr lang="en-GB" sz="2000" dirty="0"/>
              <a:t>School Bus – </a:t>
            </a:r>
            <a:r>
              <a:rPr lang="en-GB" sz="2000" i="1" dirty="0"/>
              <a:t>application forms in office</a:t>
            </a:r>
          </a:p>
          <a:p>
            <a:r>
              <a:rPr lang="en-GB" sz="2000" dirty="0"/>
              <a:t>Free School Meals - </a:t>
            </a:r>
            <a:r>
              <a:rPr lang="en-GB" sz="2000" i="1" dirty="0"/>
              <a:t>application forms in office</a:t>
            </a:r>
            <a:endParaRPr lang="en-GB" sz="2000" dirty="0"/>
          </a:p>
          <a:p>
            <a:r>
              <a:rPr lang="en-GB" sz="2000" dirty="0"/>
              <a:t>Contacts and Mobile phone numbers – Please keep </a:t>
            </a:r>
            <a:r>
              <a:rPr lang="en-GB" sz="2000" i="1" dirty="0"/>
              <a:t>up to date.</a:t>
            </a:r>
          </a:p>
          <a:p>
            <a:r>
              <a:rPr lang="en-GB" sz="2000" i="1" dirty="0"/>
              <a:t>Absence notes required on day your child returns to school after an absence.</a:t>
            </a:r>
          </a:p>
          <a:p>
            <a:pPr marL="0" indent="0">
              <a:buNone/>
            </a:pPr>
            <a:endParaRPr lang="en-GB" sz="2000" i="1" dirty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Primary Two</a:t>
            </a: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Curriculum Meeting</a:t>
            </a: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September 2019</a:t>
            </a:r>
            <a:b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775" y="5229225"/>
            <a:ext cx="3671888" cy="785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5400" b="1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700338" y="2492375"/>
            <a:ext cx="403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0487" name="Picture 7" descr="scan0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417763"/>
            <a:ext cx="2879725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Aims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1916113"/>
            <a:ext cx="6911975" cy="4608512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to St Mary’s!</a:t>
            </a:r>
          </a:p>
          <a:p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Purpose of slide show 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outline the Curriculum that your child will be following in P2.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provide an overview of some of the topics and activities that your child will be participating in this year (Learning Plan)</a:t>
            </a:r>
          </a:p>
          <a:p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018" name="Rectangle 34"/>
          <p:cNvSpPr>
            <a:spLocks noRot="1" noChangeArrowheads="1"/>
          </p:cNvSpPr>
          <p:nvPr/>
        </p:nvSpPr>
        <p:spPr bwMode="auto">
          <a:xfrm>
            <a:off x="468313" y="188913"/>
            <a:ext cx="7210425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GB" sz="5400" i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General Information</a:t>
            </a:r>
            <a:r>
              <a:rPr lang="en-GB" sz="5400" b="1" i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sz="quarter" idx="4294967295"/>
          </p:nvPr>
        </p:nvSpPr>
        <p:spPr>
          <a:xfrm>
            <a:off x="1830388" y="1557338"/>
            <a:ext cx="7313612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sz="28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Morning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 – 8.45 Breakfast Club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8.45am – Children can come into school playground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9.15 – Bell for beginning of classes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9.15 am – marked late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sz="28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Afternoon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Finish at 2:00 - parents come into front yard and wait for teacher to bring child to the door.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72009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GB" sz="5400" i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General Information</a:t>
            </a:r>
            <a:endParaRPr lang="en-US" sz="5400" i="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4294967295"/>
          </p:nvPr>
        </p:nvSpPr>
        <p:spPr>
          <a:xfrm>
            <a:off x="1547813" y="1341438"/>
            <a:ext cx="6769100" cy="5257800"/>
          </a:xfrm>
        </p:spPr>
        <p:txBody>
          <a:bodyPr/>
          <a:lstStyle/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Fruit snack- money will be collected termly each child will be provided with an envelope with their name on it – this must be returned to the teacher (not the office) - £20 for the term – snack money is used for many purposes within the class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Dinners – Currently £2.60 per day, (in envelopes on Monday/Friday only)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Breakfast Club – £1 per morning; Minding club £1 every afternoon from 2-3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Uniform - full uniform should be worn at all times.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 – Thursday &amp; Friday – PE uniform to be worn.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Library day - Friday</a:t>
            </a:r>
          </a:p>
          <a:p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After School Activities – have been provided to children.</a:t>
            </a:r>
          </a:p>
          <a:p>
            <a:pPr>
              <a:buFontTx/>
              <a:buNone/>
            </a:pPr>
            <a:endParaRPr lang="en-GB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GB" sz="2600"/>
              <a:t>Literacy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Numeracy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The World Around Us (Geography/History/Science)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The Arts (Music/Art/Drama)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Physical Education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Personal Development and Mutual Understanding</a:t>
            </a:r>
          </a:p>
          <a:p>
            <a:pPr lvl="1">
              <a:lnSpc>
                <a:spcPct val="80000"/>
              </a:lnSpc>
            </a:pPr>
            <a:r>
              <a:rPr lang="en-GB" sz="2600"/>
              <a:t>Religion</a:t>
            </a:r>
            <a:endParaRPr lang="en-US" sz="2600"/>
          </a:p>
          <a:p>
            <a:pPr>
              <a:lnSpc>
                <a:spcPct val="80000"/>
              </a:lnSpc>
            </a:pPr>
            <a:endParaRPr lang="en-GB" sz="2800"/>
          </a:p>
        </p:txBody>
      </p:sp>
      <p:sp>
        <p:nvSpPr>
          <p:cNvPr id="519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260350"/>
            <a:ext cx="6870700" cy="1295400"/>
          </a:xfrm>
          <a:solidFill>
            <a:srgbClr val="FFFF00"/>
          </a:solidFill>
          <a:ln/>
        </p:spPr>
        <p:txBody>
          <a:bodyPr/>
          <a:lstStyle/>
          <a:p>
            <a:r>
              <a:rPr lang="en-GB" sz="5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Areas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50825" y="274638"/>
            <a:ext cx="7489825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i="1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GB" sz="5400" i="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Skills and Capabilities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979613" y="1628775"/>
            <a:ext cx="6851650" cy="4900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Thinking Skills – Managing Information, Problem Solving and Decision Making, Being Creative.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Personal Skills and Capabilities</a:t>
            </a: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Self Management, Working with Others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Through all curriculum areas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ICT will be delivered through all curriculum areas.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Sharing Learning Intentions (WALT </a:t>
            </a:r>
            <a:r>
              <a:rPr lang="en-GB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Are Learning To </a:t>
            </a: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WILF </a:t>
            </a:r>
            <a:r>
              <a:rPr lang="en-GB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I’m Looking For</a:t>
            </a: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Focusing on an aspect of our work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or working on an individual area of improvement</a:t>
            </a:r>
          </a:p>
          <a:p>
            <a:pPr marL="0" indent="0">
              <a:lnSpc>
                <a:spcPct val="80000"/>
              </a:lnSpc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r>
              <a:rPr lang="en-GB" sz="48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Assessment for Learning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Concentrates on developing children’s knowledge, attitudes, skills, relationships, behaviour, TSPC, emotional awareness, values and life skills.</a:t>
            </a:r>
          </a:p>
          <a:p>
            <a:pPr>
              <a:lnSpc>
                <a:spcPct val="90000"/>
              </a:lnSpc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Living Learning Together Box</a:t>
            </a:r>
          </a:p>
          <a:p>
            <a:pPr>
              <a:lnSpc>
                <a:spcPct val="90000"/>
              </a:lnSpc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PDMU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Whole school programme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Children should understand the relationship between their spoken language and the written word.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Start of the year the focus will be on High Frequency words and then moving onto explore a particular sound each week.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 the first term progresses, the children will be given a little spelling list on Monday.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vital that the children work on spellings </a:t>
            </a:r>
            <a:r>
              <a:rPr lang="en-GB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every night.</a:t>
            </a: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Grp="1" noRot="1" noChangeArrowheads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anchor="ctr"/>
          <a:lstStyle/>
          <a:p>
            <a:b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GB" sz="5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5400">
                <a:solidFill>
                  <a:srgbClr val="00007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Linguistic Phonics </a:t>
            </a:r>
            <a:b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sz="5400">
              <a:solidFill>
                <a:srgbClr val="00007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rayons">
  <a:themeElements>
    <a:clrScheme name="1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5186</TotalTime>
  <Words>948</Words>
  <Application>Microsoft Office PowerPoint</Application>
  <PresentationFormat>On-screen Show (4:3)</PresentationFormat>
  <Paragraphs>132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Comic Sans MS</vt:lpstr>
      <vt:lpstr>Garamond</vt:lpstr>
      <vt:lpstr>Times New Roman</vt:lpstr>
      <vt:lpstr>Wingdings</vt:lpstr>
      <vt:lpstr>Stream</vt:lpstr>
      <vt:lpstr>Crayons</vt:lpstr>
      <vt:lpstr>1_Crayons</vt:lpstr>
      <vt:lpstr>St Mary’s  Primary School</vt:lpstr>
      <vt:lpstr>Aims</vt:lpstr>
      <vt:lpstr>PowerPoint Presentation</vt:lpstr>
      <vt:lpstr>PowerPoint Presentation</vt:lpstr>
      <vt:lpstr>Learning Areas</vt:lpstr>
      <vt:lpstr>PowerPoint Presentation</vt:lpstr>
      <vt:lpstr>Assessment for Learning</vt:lpstr>
      <vt:lpstr>PDMU</vt:lpstr>
      <vt:lpstr>  Linguistic Phonics  </vt:lpstr>
      <vt:lpstr> Reading  </vt:lpstr>
      <vt:lpstr>  Writing  </vt:lpstr>
      <vt:lpstr>  Maths   </vt:lpstr>
      <vt:lpstr>    Religion </vt:lpstr>
      <vt:lpstr>    Homework </vt:lpstr>
      <vt:lpstr>    Reporting to Parents/Assessment    </vt:lpstr>
      <vt:lpstr>Other Information</vt:lpstr>
      <vt:lpstr>   Primary Two Curriculum Meeting  September 2019 </vt:lpstr>
    </vt:vector>
  </TitlesOfParts>
  <Company>M.O.D.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Generation Game</dc:title>
  <dc:creator>M.O.D.</dc:creator>
  <cp:lastModifiedBy>Eugene Reilly</cp:lastModifiedBy>
  <cp:revision>530</cp:revision>
  <cp:lastPrinted>2014-09-11T17:46:58Z</cp:lastPrinted>
  <dcterms:created xsi:type="dcterms:W3CDTF">1999-01-30T18:07:40Z</dcterms:created>
  <dcterms:modified xsi:type="dcterms:W3CDTF">2019-11-21T22:00:07Z</dcterms:modified>
</cp:coreProperties>
</file>